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73" r:id="rId7"/>
    <p:sldId id="263" r:id="rId8"/>
    <p:sldId id="266" r:id="rId9"/>
    <p:sldId id="267" r:id="rId10"/>
    <p:sldId id="269" r:id="rId11"/>
    <p:sldId id="264" r:id="rId12"/>
    <p:sldId id="268" r:id="rId13"/>
    <p:sldId id="274" r:id="rId14"/>
    <p:sldId id="271" r:id="rId15"/>
    <p:sldId id="272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C6C85-BECC-D94D-829C-FFA25B86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73DA2-17FB-E58F-D65E-323D48468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3C04A-1587-0018-1A42-BD928B37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B2A8-28B9-C72E-4854-54CEAE3E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6459D-A2F0-6B8D-9EA2-33869752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585D-C015-A772-9669-C32752F8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C879C-17AB-9D09-6555-CA10B62F7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C56A-18CB-6E49-20E5-7F1FD17C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BB0E-78EC-82B0-AC66-D0B42313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16CDA-ECBA-F032-303F-0FF00CEA9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9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E021E-50E2-BB98-2B74-A419083E7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845C-6709-A703-FF9E-58ACA0924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5D300-1DD5-83FE-84E2-4CFA3288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8E5A4-DB63-8F95-3AA5-07A88874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F4EA0-4D87-E184-BB04-6D2F01C8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7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7006-F4C8-B4D0-1E56-ED8655B2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D6573-CDA4-C1EE-6D6D-29AA3B94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2F014-9580-3752-5E8E-32641AF5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76AA7-8FA9-F8AE-CE7F-6F783062D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B696-CC5B-90FD-B492-ACBC5FE6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5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AFA6-8F1F-0D71-AD70-21338B16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7EE32-297B-0361-D56C-28A09D988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E72E-772A-6AC0-0DBC-162E4DCA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012F1-CA76-0024-51B9-5DD13BB6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C8292-83D1-D807-9CBA-AE4186A1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1F3EB-120A-8F3D-A4E8-E4CB31E6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0F63-EFFD-C59C-6EDD-32D77626D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A01BA-4ADE-24D7-3998-81071EEA2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E913B-B6E4-D9A7-5F8C-6727E61C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A7C2E-F0DC-716B-FD21-BA3EF42E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00B97-B8B4-D50D-15EA-07D4B09F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58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8B3B-D0D2-5507-D77E-ED6E5420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87FBF-5ABF-5660-7BCE-8AE6A836E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0FFE2-136E-C010-2DB6-4DD09CDAD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2B46C-2195-F613-E2D7-AEC0D26B7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88E-87F1-7CA4-301D-E08C1BFBF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A6DAC0-6208-D53C-90E7-2DE813000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F795A-5D4D-90D3-8B3B-3A27DE37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658F9-7FA1-5ED9-1BD6-8D351C67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D2B2-6E68-C16E-E437-30355CF3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62C9C-6702-7746-0531-07511AB6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B9092-F73F-4B44-3E78-AE2D3090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26CEF-07BF-DA77-CB5B-A99563B0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404123-D932-559F-F837-619E33E9F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B0A01-480A-B1A0-FE25-1E40EFE5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BEAA-F6D9-6B3F-2F5F-53EF828C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DEE5-B96F-9482-C955-B5565EC0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DDAA-1F08-9BDE-AA75-AF600D856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500DC-F12D-77CF-D5A3-1FF68E2EE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1E87F-4FA2-B1DE-56C1-1CBFDA09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3A5AF-57DD-5D4E-E298-11F39DB9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5467-DCE9-D7AF-BD3F-9355FE9E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0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FCFA-47EE-5D9D-2033-DD3C6727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20BABC-04EB-EF35-F561-D31089C07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79F88-551A-9929-11D2-45B9C0D91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7E47-DD9A-D6E1-BF32-71176702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0961C-8158-A9E0-BA7C-AB648A00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03528-A15B-25F2-010B-B09CB123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8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A70A9-D5BB-32AE-2493-83C84B39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582B-D57F-8458-EA38-0287CC39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99FB2-CD46-AEE3-2E4E-72F44B163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71015-499F-4086-91F2-87EEFBF20A3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519EA-56E4-9602-AA91-0FE5AC973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5B592-1351-A136-8ECC-B1C400518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13596-A850-4C97-B254-C89AA5828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3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fif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D2E1E-2A07-3E65-9932-7E895A16CC23}"/>
              </a:ext>
            </a:extLst>
          </p:cNvPr>
          <p:cNvSpPr txBox="1"/>
          <p:nvPr/>
        </p:nvSpPr>
        <p:spPr>
          <a:xfrm>
            <a:off x="363985" y="582067"/>
            <a:ext cx="691570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IoT Capstone Project</a:t>
            </a:r>
          </a:p>
          <a:p>
            <a:r>
              <a:rPr lang="en-US" sz="4000" b="1" dirty="0"/>
              <a:t>Report</a:t>
            </a:r>
            <a:endParaRPr lang="en-US" sz="4000" dirty="0"/>
          </a:p>
          <a:p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Temperature IoT Data</a:t>
            </a:r>
          </a:p>
          <a:p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Anomaly Detection</a:t>
            </a:r>
          </a:p>
          <a:p>
            <a:r>
              <a:rPr lang="en-US" sz="3600" dirty="0">
                <a:latin typeface="Comic Sans MS" panose="030F0702030302020204" pitchFamily="66" charset="0"/>
              </a:rPr>
              <a:t>(Using ML methods)</a:t>
            </a:r>
          </a:p>
          <a:p>
            <a:endParaRPr lang="en-US" sz="4000" dirty="0"/>
          </a:p>
          <a:p>
            <a:r>
              <a:rPr lang="en-US" sz="4000" dirty="0"/>
              <a:t>Semester: Fall 2023</a:t>
            </a:r>
            <a:br>
              <a:rPr lang="en-US" sz="4000" dirty="0"/>
            </a:b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Armin </a:t>
            </a:r>
            <a:r>
              <a:rPr lang="en-US" sz="2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Attarzadeh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/>
              <a:t>&amp;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Arshia Goshtasbi</a:t>
            </a:r>
            <a:endParaRPr lang="en-US" sz="3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sz="2800" b="1" dirty="0"/>
              <a:t>Instructor: </a:t>
            </a:r>
            <a:r>
              <a:rPr lang="en-US" sz="2800" dirty="0"/>
              <a:t>Dr. Reza </a:t>
            </a:r>
            <a:r>
              <a:rPr lang="en-US" sz="2800" dirty="0" err="1"/>
              <a:t>Vahidnia</a:t>
            </a:r>
            <a:r>
              <a:rPr lang="en-US" sz="2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F442E-994A-9C9D-0984-B0EEBEE0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83" y="408373"/>
            <a:ext cx="6231617" cy="4598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4B41C-3387-6BA2-24F3-5728C6F70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146" y="5128175"/>
            <a:ext cx="3447634" cy="13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3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5" y="25137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Part 5: Encryption &amp; Decryption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0EFE1-661E-79A5-A7B1-C9773CF765D2}"/>
              </a:ext>
            </a:extLst>
          </p:cNvPr>
          <p:cNvSpPr txBox="1"/>
          <p:nvPr/>
        </p:nvSpPr>
        <p:spPr>
          <a:xfrm>
            <a:off x="1065320" y="1576936"/>
            <a:ext cx="4767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use RC4 algorithm for Encryption. </a:t>
            </a:r>
          </a:p>
          <a:p>
            <a:r>
              <a:rPr lang="en-US" i="1" dirty="0"/>
              <a:t>Its implementation is easy but useful for security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(Send) Encyption.py   --&gt; running on RPI</a:t>
            </a:r>
          </a:p>
          <a:p>
            <a:r>
              <a:rPr lang="en-US" i="1" u="sng" dirty="0"/>
              <a:t>Data has sent to </a:t>
            </a:r>
            <a:r>
              <a:rPr lang="en-US" i="1" u="sng" dirty="0" err="1"/>
              <a:t>mqtt</a:t>
            </a:r>
            <a:r>
              <a:rPr lang="en-US" i="1" u="sng" dirty="0"/>
              <a:t> </a:t>
            </a:r>
            <a:r>
              <a:rPr lang="en-US" i="1" u="sng" dirty="0" err="1"/>
              <a:t>borker</a:t>
            </a:r>
            <a:r>
              <a:rPr lang="en-US" i="1" u="sng" dirty="0"/>
              <a:t> in secure way </a:t>
            </a:r>
          </a:p>
          <a:p>
            <a:r>
              <a:rPr lang="en-US" i="1" dirty="0"/>
              <a:t>(Receive) Dectyption.py  --&gt; running Node-red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150A7-7F4A-2235-40DD-F6D1499C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199" y="1220715"/>
            <a:ext cx="4739128" cy="2436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962CF-CB9E-2C69-0560-EBBDE1B2B643}"/>
              </a:ext>
            </a:extLst>
          </p:cNvPr>
          <p:cNvSpPr txBox="1"/>
          <p:nvPr/>
        </p:nvSpPr>
        <p:spPr>
          <a:xfrm>
            <a:off x="1367161" y="6009844"/>
            <a:ext cx="186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/in: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{'temp':35}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D19EDD-0C9B-7132-C609-4C879805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0" y="4294283"/>
            <a:ext cx="2339368" cy="1542819"/>
          </a:xfrm>
          <a:prstGeom prst="rect">
            <a:avLst/>
          </a:prstGeom>
        </p:spPr>
      </p:pic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5185080A-B43D-2B09-5A8B-1F8AC4889FD5}"/>
              </a:ext>
            </a:extLst>
          </p:cNvPr>
          <p:cNvSpPr/>
          <p:nvPr/>
        </p:nvSpPr>
        <p:spPr>
          <a:xfrm rot="5400000">
            <a:off x="5951620" y="3845640"/>
            <a:ext cx="817052" cy="4335591"/>
          </a:xfrm>
          <a:prstGeom prst="up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288044-5FBE-326F-EA88-C4682EB7B617}"/>
              </a:ext>
            </a:extLst>
          </p:cNvPr>
          <p:cNvSpPr txBox="1"/>
          <p:nvPr/>
        </p:nvSpPr>
        <p:spPr>
          <a:xfrm>
            <a:off x="4276311" y="4966548"/>
            <a:ext cx="426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/sent:  </a:t>
            </a:r>
            <a:r>
              <a:rPr lang="en-US" b="1" i="0" dirty="0">
                <a:solidFill>
                  <a:srgbClr val="0070C0"/>
                </a:solidFill>
                <a:effectLst/>
                <a:latin typeface="Helvetica Neue"/>
              </a:rPr>
              <a:t>4daf9b6d4ba702afcc2497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DD4157-C186-CC13-C3A9-1A4EBAA6ADC6}"/>
              </a:ext>
            </a:extLst>
          </p:cNvPr>
          <p:cNvSpPr txBox="1"/>
          <p:nvPr/>
        </p:nvSpPr>
        <p:spPr>
          <a:xfrm>
            <a:off x="9326734" y="5922715"/>
            <a:ext cx="2053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/out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{'temp':35}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B21F5E-1319-6721-705D-0D5A8297A0C2}"/>
              </a:ext>
            </a:extLst>
          </p:cNvPr>
          <p:cNvSpPr txBox="1"/>
          <p:nvPr/>
        </p:nvSpPr>
        <p:spPr>
          <a:xfrm>
            <a:off x="5250773" y="4453625"/>
            <a:ext cx="265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0070C0"/>
                </a:solidFill>
              </a:rPr>
              <a:t>RC4 Encryption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1D4BA5-735E-4669-0548-9045BD66B280}"/>
              </a:ext>
            </a:extLst>
          </p:cNvPr>
          <p:cNvSpPr txBox="1"/>
          <p:nvPr/>
        </p:nvSpPr>
        <p:spPr>
          <a:xfrm>
            <a:off x="1324692" y="6321480"/>
            <a:ext cx="233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/key: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D69877-C053-004C-B820-C6A60CFFF8CF}"/>
              </a:ext>
            </a:extLst>
          </p:cNvPr>
          <p:cNvSpPr txBox="1"/>
          <p:nvPr/>
        </p:nvSpPr>
        <p:spPr>
          <a:xfrm>
            <a:off x="9415511" y="6292151"/>
            <a:ext cx="233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/key: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Armin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11974C-46CC-C3C5-23DF-35046A5E8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629" y="5385163"/>
            <a:ext cx="1015797" cy="12426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33872B-1E94-7D69-0CC2-6D724D85E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567" y="4419054"/>
            <a:ext cx="1594187" cy="12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9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22F8-CF02-AE60-4228-48F906D7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B8E8F1-C409-65A4-17FF-6E85EB206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397" y="1133167"/>
            <a:ext cx="10180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D2F6-9895-06BF-E611-8302D446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240126_205635">
            <a:hlinkClick r:id="" action="ppaction://media"/>
            <a:extLst>
              <a:ext uri="{FF2B5EF4-FFF2-40B4-BE49-F238E27FC236}">
                <a16:creationId xmlns:a16="http://schemas.microsoft.com/office/drawing/2014/main" id="{B97EBC7A-B337-D282-27E5-88FCC584A6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6603" y="1363986"/>
            <a:ext cx="9556750" cy="4351338"/>
          </a:xfrm>
        </p:spPr>
      </p:pic>
    </p:spTree>
    <p:extLst>
      <p:ext uri="{BB962C8B-B14F-4D97-AF65-F5344CB8AC3E}">
        <p14:creationId xmlns:p14="http://schemas.microsoft.com/office/powerpoint/2010/main" val="40667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5" y="-679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chemeClr val="accent1"/>
                </a:solidFill>
              </a:rPr>
              <a:t>Part </a:t>
            </a:r>
            <a:r>
              <a:rPr lang="fa-IR" sz="4400" b="1" dirty="0">
                <a:solidFill>
                  <a:schemeClr val="accent1"/>
                </a:solidFill>
              </a:rPr>
              <a:t>6</a:t>
            </a:r>
            <a:r>
              <a:rPr lang="en-US" sz="4400" b="1" dirty="0">
                <a:solidFill>
                  <a:schemeClr val="accent1"/>
                </a:solidFill>
              </a:rPr>
              <a:t>:</a:t>
            </a:r>
            <a:r>
              <a:rPr lang="fa-IR" sz="4400" b="1" dirty="0">
                <a:solidFill>
                  <a:schemeClr val="accent1"/>
                </a:solidFill>
              </a:rPr>
              <a:t>  </a:t>
            </a:r>
            <a:r>
              <a:rPr lang="en-US" sz="4400" b="1" dirty="0">
                <a:solidFill>
                  <a:schemeClr val="accent1"/>
                </a:solidFill>
              </a:rPr>
              <a:t>(Gateway)</a:t>
            </a:r>
            <a:endParaRPr lang="fa-IR" sz="44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973CE-168C-8ABB-E9B2-48CC67C577AB}"/>
              </a:ext>
            </a:extLst>
          </p:cNvPr>
          <p:cNvSpPr txBox="1"/>
          <p:nvPr/>
        </p:nvSpPr>
        <p:spPr>
          <a:xfrm>
            <a:off x="767323" y="1134107"/>
            <a:ext cx="99341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374151"/>
                </a:solidFill>
                <a:latin typeface="Söhne"/>
              </a:rPr>
              <a:t>Raspberry pi 4 is used as a gateway.</a:t>
            </a:r>
          </a:p>
          <a:p>
            <a:pPr algn="l"/>
            <a:r>
              <a:rPr lang="en-US" dirty="0">
                <a:solidFill>
                  <a:srgbClr val="374151"/>
                </a:solidFill>
                <a:latin typeface="Söhne"/>
              </a:rPr>
              <a:t>Tasks: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Collecting the data from ESP32 via Bluetooth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Encrypting the data using RC4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Sending the encrypted data to cloud Via MQTT</a:t>
            </a:r>
          </a:p>
          <a:p>
            <a:pPr algn="l"/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A605D-975C-E3E1-3414-52DDEF3E3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36" y="3596320"/>
            <a:ext cx="3707875" cy="2445353"/>
          </a:xfrm>
          <a:prstGeom prst="rect">
            <a:avLst/>
          </a:prstGeom>
        </p:spPr>
      </p:pic>
      <p:pic>
        <p:nvPicPr>
          <p:cNvPr id="1026" name="Picture 2" descr="What is MQTT ? -">
            <a:extLst>
              <a:ext uri="{FF2B5EF4-FFF2-40B4-BE49-F238E27FC236}">
                <a16:creationId xmlns:a16="http://schemas.microsoft.com/office/drawing/2014/main" id="{868324C9-0F68-E80B-3C9B-4E57A5D3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322" y="3789546"/>
            <a:ext cx="2403003" cy="20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ow does RC4 works">
            <a:extLst>
              <a:ext uri="{FF2B5EF4-FFF2-40B4-BE49-F238E27FC236}">
                <a16:creationId xmlns:a16="http://schemas.microsoft.com/office/drawing/2014/main" id="{0E99AB50-822F-AF65-F496-E50C03FEF3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VID_20240126_202323">
            <a:hlinkClick r:id="" action="ppaction://media"/>
            <a:extLst>
              <a:ext uri="{FF2B5EF4-FFF2-40B4-BE49-F238E27FC236}">
                <a16:creationId xmlns:a16="http://schemas.microsoft.com/office/drawing/2014/main" id="{F605B64A-3DE6-6C0D-F6C8-8625627E0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8804" y="730717"/>
            <a:ext cx="2886219" cy="50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35" y="1955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Part 7: ML Anomaly Detection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Unsupervised ML Algorithm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F43FB-A7C5-5917-7DCC-2B79E7E8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135" y="1778425"/>
            <a:ext cx="6063615" cy="3878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B59572-37BD-2C66-6DB7-129966F9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5" y="2098411"/>
            <a:ext cx="4801627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35" y="1955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Part 7: ML Anomaly Detection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Unsupervised ML Algorithm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F6250-F4B6-8BD5-6592-006DCA56DBEC}"/>
              </a:ext>
            </a:extLst>
          </p:cNvPr>
          <p:cNvSpPr txBox="1"/>
          <p:nvPr/>
        </p:nvSpPr>
        <p:spPr>
          <a:xfrm>
            <a:off x="587035" y="2389769"/>
            <a:ext cx="85569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Read temperature data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temperature_data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read_temperature_data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Perform anomaly detection and visualization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perform_anomaly_detection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temperature_data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Wait for 10 seconds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time.sleep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7" name="20240126_203332">
            <a:hlinkClick r:id="" action="ppaction://media"/>
            <a:extLst>
              <a:ext uri="{FF2B5EF4-FFF2-40B4-BE49-F238E27FC236}">
                <a16:creationId xmlns:a16="http://schemas.microsoft.com/office/drawing/2014/main" id="{A35C7F4C-1DCF-3593-032D-619E232DB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0181" y="1759585"/>
            <a:ext cx="7982803" cy="34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4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338A-3A23-ACA1-8650-FE0545C2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B6C7-4260-576B-56CC-DD07D35E4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9058"/>
            <a:ext cx="10515600" cy="19366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Thank </a:t>
            </a:r>
            <a:r>
              <a:rPr lang="en-US" sz="7200"/>
              <a:t>you 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7398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68103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rgbClr val="0070C0"/>
                </a:solidFill>
                <a:latin typeface="Söhne"/>
              </a:rPr>
            </a:br>
            <a:r>
              <a:rPr lang="en-US" sz="4900" b="1" dirty="0">
                <a:solidFill>
                  <a:srgbClr val="0070C0"/>
                </a:solidFill>
                <a:latin typeface="Söhne"/>
              </a:rPr>
              <a:t>Applications of Anomaly Detection in IoT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Enhancing IoT Security and Efficiency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5936-4751-1441-02DE-87FC9B12B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35" y="1976792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973CE-168C-8ABB-E9B2-48CC67C577AB}"/>
              </a:ext>
            </a:extLst>
          </p:cNvPr>
          <p:cNvSpPr txBox="1"/>
          <p:nvPr/>
        </p:nvSpPr>
        <p:spPr>
          <a:xfrm>
            <a:off x="701335" y="1976792"/>
            <a:ext cx="99341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Industrial Automation: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Early identification of equipment malfunctions or overheating in industrial settings.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Energy Management: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Optimizing energy consumption by identifying anomalies in temperature patterns in smart buildings and facilities.</a:t>
            </a:r>
          </a:p>
          <a:p>
            <a:pPr lvl="1"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Healthcare: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Ensuring proper storage conditions for pharmaceuticals and medical supplies.</a:t>
            </a:r>
          </a:p>
          <a:p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Agriculture &amp; Food Safety: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Early detection of climate-related anomalies affecting crop growth.</a:t>
            </a:r>
          </a:p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Ensuring the correct storage temperature for perishable goods during transportation and storage.</a:t>
            </a:r>
          </a:p>
        </p:txBody>
      </p:sp>
    </p:spTree>
    <p:extLst>
      <p:ext uri="{BB962C8B-B14F-4D97-AF65-F5344CB8AC3E}">
        <p14:creationId xmlns:p14="http://schemas.microsoft.com/office/powerpoint/2010/main" val="15843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58" y="22561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öhne"/>
              </a:rPr>
              <a:t>System </a:t>
            </a:r>
            <a:r>
              <a:rPr lang="en-US" b="1" i="0" dirty="0">
                <a:solidFill>
                  <a:srgbClr val="0070C0"/>
                </a:solidFill>
                <a:effectLst/>
                <a:latin typeface="Söhne"/>
              </a:rPr>
              <a:t>Diagram 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sz="3200" b="0" i="0" dirty="0">
                <a:solidFill>
                  <a:srgbClr val="0070C0"/>
                </a:solidFill>
                <a:effectLst/>
                <a:latin typeface="Söhne"/>
              </a:rPr>
              <a:t>Overview of IoT System Components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5936-4751-1441-02DE-87FC9B12B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948" y="1940507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9EC6D-760B-3600-5872-A1888BF6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97" y="4552615"/>
            <a:ext cx="2339368" cy="1542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BCE5E-FF6F-2090-9870-4A88FE1A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49" y="2140761"/>
            <a:ext cx="1265185" cy="703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EE9D7-50E4-733E-CFA2-FF67D478F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99" y="2046055"/>
            <a:ext cx="1440538" cy="927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753A45-92B0-2872-D1CB-76F03E22E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730" y="3405459"/>
            <a:ext cx="606632" cy="840094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F9B4091D-54D3-86EF-7AEC-8918C02C23E4}"/>
              </a:ext>
            </a:extLst>
          </p:cNvPr>
          <p:cNvSpPr/>
          <p:nvPr/>
        </p:nvSpPr>
        <p:spPr>
          <a:xfrm>
            <a:off x="2342929" y="3203946"/>
            <a:ext cx="301943" cy="1271368"/>
          </a:xfrm>
          <a:prstGeom prst="up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ED9A87-C20F-33D7-F056-22B283FF636B}"/>
              </a:ext>
            </a:extLst>
          </p:cNvPr>
          <p:cNvSpPr/>
          <p:nvPr/>
        </p:nvSpPr>
        <p:spPr>
          <a:xfrm>
            <a:off x="1284741" y="1815109"/>
            <a:ext cx="2785389" cy="128328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FB662A-0E47-0D36-99EA-0350988A4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207" y="5189407"/>
            <a:ext cx="1137516" cy="1142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091806-E961-E96B-1612-669530578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48" y="2006353"/>
            <a:ext cx="655622" cy="683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FD98EC-33F0-940C-F05D-95405C28F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299" y="5070096"/>
            <a:ext cx="2517233" cy="1325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704F9A-FC76-FFC2-8C70-10A11EEB5756}"/>
              </a:ext>
            </a:extLst>
          </p:cNvPr>
          <p:cNvSpPr txBox="1"/>
          <p:nvPr/>
        </p:nvSpPr>
        <p:spPr>
          <a:xfrm>
            <a:off x="1871382" y="1836692"/>
            <a:ext cx="130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EDGE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1E4CC-7DAD-B9D8-1A96-9E56C38402D0}"/>
              </a:ext>
            </a:extLst>
          </p:cNvPr>
          <p:cNvSpPr txBox="1"/>
          <p:nvPr/>
        </p:nvSpPr>
        <p:spPr>
          <a:xfrm>
            <a:off x="1494730" y="6146977"/>
            <a:ext cx="200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GETEAWAY RPI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3E8EE-1F27-6488-E4F7-B0A25C874489}"/>
              </a:ext>
            </a:extLst>
          </p:cNvPr>
          <p:cNvSpPr txBox="1"/>
          <p:nvPr/>
        </p:nvSpPr>
        <p:spPr>
          <a:xfrm>
            <a:off x="10018624" y="4641464"/>
            <a:ext cx="186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RT DASHBOARD</a:t>
            </a:r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98A83540-B27C-9CDD-BF5D-B39ECA6D7A2C}"/>
              </a:ext>
            </a:extLst>
          </p:cNvPr>
          <p:cNvSpPr/>
          <p:nvPr/>
        </p:nvSpPr>
        <p:spPr>
          <a:xfrm rot="5400000">
            <a:off x="5497009" y="4042067"/>
            <a:ext cx="301944" cy="3543913"/>
          </a:xfrm>
          <a:prstGeom prst="up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AFA82D-EA86-D37C-300A-D34514658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5591" y="242016"/>
            <a:ext cx="2657805" cy="912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79D528-681C-2005-B2CC-9759BDB36816}"/>
              </a:ext>
            </a:extLst>
          </p:cNvPr>
          <p:cNvSpPr txBox="1"/>
          <p:nvPr/>
        </p:nvSpPr>
        <p:spPr>
          <a:xfrm>
            <a:off x="7873207" y="386099"/>
            <a:ext cx="186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Real Time</a:t>
            </a:r>
            <a:endParaRPr lang="fa-IR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ANAYLSIS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BF7963-B97B-C55D-B29D-942BD360CC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4422" y="2730639"/>
            <a:ext cx="1578426" cy="10429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772950-A6C2-0E4C-C304-4277E9057329}"/>
              </a:ext>
            </a:extLst>
          </p:cNvPr>
          <p:cNvSpPr txBox="1"/>
          <p:nvPr/>
        </p:nvSpPr>
        <p:spPr>
          <a:xfrm>
            <a:off x="8675155" y="3505314"/>
            <a:ext cx="186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Cloud DB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3F4F42-6965-EC0C-0C51-EBB30C6F4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2626" y="1355161"/>
            <a:ext cx="1407572" cy="14239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C64B8B-F48A-43B8-E889-2EBE3AC0DA72}"/>
              </a:ext>
            </a:extLst>
          </p:cNvPr>
          <p:cNvSpPr txBox="1"/>
          <p:nvPr/>
        </p:nvSpPr>
        <p:spPr>
          <a:xfrm>
            <a:off x="10454912" y="2812117"/>
            <a:ext cx="186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ML detection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060B31-76CF-7842-3F80-906F36BD354D}"/>
              </a:ext>
            </a:extLst>
          </p:cNvPr>
          <p:cNvSpPr txBox="1"/>
          <p:nvPr/>
        </p:nvSpPr>
        <p:spPr>
          <a:xfrm>
            <a:off x="4602592" y="5968679"/>
            <a:ext cx="265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SECURE Transmission</a:t>
            </a:r>
          </a:p>
          <a:p>
            <a:pPr algn="ctr"/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C8471EA4-740C-3EA8-C47D-9541D780DFC9}"/>
              </a:ext>
            </a:extLst>
          </p:cNvPr>
          <p:cNvSpPr/>
          <p:nvPr/>
        </p:nvSpPr>
        <p:spPr>
          <a:xfrm>
            <a:off x="8309493" y="3825506"/>
            <a:ext cx="301944" cy="1099974"/>
          </a:xfrm>
          <a:prstGeom prst="up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-Up 28">
            <a:extLst>
              <a:ext uri="{FF2B5EF4-FFF2-40B4-BE49-F238E27FC236}">
                <a16:creationId xmlns:a16="http://schemas.microsoft.com/office/drawing/2014/main" id="{E1B67C34-5066-F784-5CBA-AEBBE7E1AC70}"/>
              </a:ext>
            </a:extLst>
          </p:cNvPr>
          <p:cNvSpPr/>
          <p:nvPr/>
        </p:nvSpPr>
        <p:spPr>
          <a:xfrm rot="10800000">
            <a:off x="8244048" y="1989950"/>
            <a:ext cx="1857600" cy="615248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5B014E-8541-E5E7-9CA2-9B324CB94ADB}"/>
              </a:ext>
            </a:extLst>
          </p:cNvPr>
          <p:cNvSpPr txBox="1"/>
          <p:nvPr/>
        </p:nvSpPr>
        <p:spPr>
          <a:xfrm>
            <a:off x="4563804" y="5306674"/>
            <a:ext cx="265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MQTT + Encryption</a:t>
            </a:r>
          </a:p>
        </p:txBody>
      </p:sp>
    </p:spTree>
    <p:extLst>
      <p:ext uri="{BB962C8B-B14F-4D97-AF65-F5344CB8AC3E}">
        <p14:creationId xmlns:p14="http://schemas.microsoft.com/office/powerpoint/2010/main" val="73772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Söhne"/>
              </a:rPr>
              <a:t>Review:</a:t>
            </a:r>
            <a:br>
              <a:rPr lang="en-US" sz="4000" b="1" dirty="0">
                <a:solidFill>
                  <a:srgbClr val="0070C0"/>
                </a:solidFill>
                <a:latin typeface="Söhne"/>
              </a:rPr>
            </a:br>
            <a:r>
              <a:rPr lang="en-US" sz="4000" b="1" dirty="0">
                <a:solidFill>
                  <a:srgbClr val="0070C0"/>
                </a:solidFill>
                <a:latin typeface="Söhne"/>
              </a:rPr>
              <a:t>Steps for Implementing Anomaly Detection in IoT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dirty="0">
                <a:solidFill>
                  <a:srgbClr val="0070C0"/>
                </a:solidFill>
                <a:latin typeface="Söhne"/>
              </a:rPr>
              <a:t>From Data Collection to Actionable Insights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5936-4751-1441-02DE-87FC9B12B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0F124-A925-28F0-99AF-C3E497DCF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8" y="2357602"/>
            <a:ext cx="5263154" cy="29721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AC430-4E4D-4381-6A66-7C343F6F9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28" y="2130639"/>
            <a:ext cx="5008423" cy="3199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2A1C3-E774-08C1-1DC5-C01C963E025F}"/>
              </a:ext>
            </a:extLst>
          </p:cNvPr>
          <p:cNvSpPr txBox="1"/>
          <p:nvPr/>
        </p:nvSpPr>
        <p:spPr>
          <a:xfrm>
            <a:off x="8422271" y="5568683"/>
            <a:ext cx="25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e.g. Isolation Forest</a:t>
            </a:r>
          </a:p>
        </p:txBody>
      </p:sp>
    </p:spTree>
    <p:extLst>
      <p:ext uri="{BB962C8B-B14F-4D97-AF65-F5344CB8AC3E}">
        <p14:creationId xmlns:p14="http://schemas.microsoft.com/office/powerpoint/2010/main" val="108961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5" y="-679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chemeClr val="accent1"/>
                </a:solidFill>
              </a:rPr>
              <a:t>Part 1: (Design / Hardware / Sensors)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5936-4751-1441-02DE-87FC9B12B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35" y="1976792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973CE-168C-8ABB-E9B2-48CC67C577AB}"/>
              </a:ext>
            </a:extLst>
          </p:cNvPr>
          <p:cNvSpPr txBox="1"/>
          <p:nvPr/>
        </p:nvSpPr>
        <p:spPr>
          <a:xfrm>
            <a:off x="767323" y="1134107"/>
            <a:ext cx="99341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Connecti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ng the DHT11 Sensor to ESP32 and Receiving the temperature:</a:t>
            </a:r>
          </a:p>
          <a:p>
            <a:pPr algn="l"/>
            <a:r>
              <a:rPr lang="en-US" dirty="0">
                <a:solidFill>
                  <a:srgbClr val="374151"/>
                </a:solidFill>
                <a:latin typeface="Söhne"/>
              </a:rPr>
              <a:t>After Installation of the sensor with the following format, the script to </a:t>
            </a:r>
            <a:br>
              <a:rPr lang="en-US" dirty="0">
                <a:solidFill>
                  <a:srgbClr val="374151"/>
                </a:solidFill>
                <a:latin typeface="Söhne"/>
              </a:rPr>
            </a:br>
            <a:r>
              <a:rPr lang="en-US" dirty="0">
                <a:solidFill>
                  <a:srgbClr val="374151"/>
                </a:solidFill>
                <a:latin typeface="Söhne"/>
              </a:rPr>
              <a:t>show the temp is used.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EAB0B-2FDA-F536-6F51-41F60435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4" y="3298548"/>
            <a:ext cx="6545981" cy="2280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C28AAE-92E1-C59C-B19C-3D172437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23" y="2807362"/>
            <a:ext cx="3673158" cy="3779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FD7BBA-46B0-62F1-D01D-9404D28FB830}"/>
              </a:ext>
            </a:extLst>
          </p:cNvPr>
          <p:cNvSpPr txBox="1"/>
          <p:nvPr/>
        </p:nvSpPr>
        <p:spPr>
          <a:xfrm>
            <a:off x="1516380" y="2400300"/>
            <a:ext cx="182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Schematics:</a:t>
            </a:r>
          </a:p>
        </p:txBody>
      </p:sp>
    </p:spTree>
    <p:extLst>
      <p:ext uri="{BB962C8B-B14F-4D97-AF65-F5344CB8AC3E}">
        <p14:creationId xmlns:p14="http://schemas.microsoft.com/office/powerpoint/2010/main" val="353560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5" y="-679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chemeClr val="accent1"/>
                </a:solidFill>
              </a:rPr>
              <a:t>Part 2: (Communications)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973CE-168C-8ABB-E9B2-48CC67C577AB}"/>
              </a:ext>
            </a:extLst>
          </p:cNvPr>
          <p:cNvSpPr txBox="1"/>
          <p:nvPr/>
        </p:nvSpPr>
        <p:spPr>
          <a:xfrm>
            <a:off x="4289196" y="1273248"/>
            <a:ext cx="66667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Sending the received data via Bluetooth to Raspberry pi. (C Code)</a:t>
            </a:r>
          </a:p>
          <a:p>
            <a:pPr algn="l"/>
            <a:r>
              <a:rPr lang="en-US" dirty="0">
                <a:solidFill>
                  <a:srgbClr val="374151"/>
                </a:solidFill>
                <a:latin typeface="Söhne"/>
              </a:rPr>
              <a:t>Receiving the data via Bluetooth in Raspberry pi. (Python Code)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The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bluepy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library is used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In the part the root access is required.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Receiving the data via Bluetooth in Raspberry pi,</a:t>
            </a:r>
            <a:br>
              <a:rPr lang="en-US" dirty="0">
                <a:solidFill>
                  <a:srgbClr val="374151"/>
                </a:solidFill>
                <a:latin typeface="Söhne"/>
              </a:rPr>
            </a:br>
            <a:r>
              <a:rPr lang="en-US" dirty="0">
                <a:solidFill>
                  <a:srgbClr val="374151"/>
                </a:solidFill>
                <a:latin typeface="Söhne"/>
              </a:rPr>
              <a:t>Encrypting the data using RC4 and sending it to cloud using MQTT. (Python Code)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2FDB-8AA8-B797-CF24-1E9F1E82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70" y="4328026"/>
            <a:ext cx="2339368" cy="1542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C22E1-0BAB-EDB6-C0A5-AE2710D9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836" y="4867344"/>
            <a:ext cx="1137516" cy="1142236"/>
          </a:xfrm>
          <a:prstGeom prst="rect">
            <a:avLst/>
          </a:prstGeom>
        </p:spPr>
      </p:pic>
      <p:sp>
        <p:nvSpPr>
          <p:cNvPr id="6" name="Arrow: Up-Down 5">
            <a:extLst>
              <a:ext uri="{FF2B5EF4-FFF2-40B4-BE49-F238E27FC236}">
                <a16:creationId xmlns:a16="http://schemas.microsoft.com/office/drawing/2014/main" id="{D9ACC759-9793-7C26-3C9E-9CDC14037074}"/>
              </a:ext>
            </a:extLst>
          </p:cNvPr>
          <p:cNvSpPr/>
          <p:nvPr/>
        </p:nvSpPr>
        <p:spPr>
          <a:xfrm rot="5400000">
            <a:off x="5455848" y="3505712"/>
            <a:ext cx="301944" cy="4167445"/>
          </a:xfrm>
          <a:prstGeom prst="up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C4824-096B-133F-0859-0D1C4C926249}"/>
              </a:ext>
            </a:extLst>
          </p:cNvPr>
          <p:cNvSpPr txBox="1"/>
          <p:nvPr/>
        </p:nvSpPr>
        <p:spPr>
          <a:xfrm>
            <a:off x="4626246" y="5708666"/>
            <a:ext cx="265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SECURE Transmission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4FD40-A093-1A67-27C9-615FC89F5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16" y="1938875"/>
            <a:ext cx="1265185" cy="703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ED11D0-E2E1-32CB-6C35-80A742D91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66" y="1844169"/>
            <a:ext cx="1440538" cy="9275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0A997F-8B47-5502-0964-967069D3D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97" y="3203573"/>
            <a:ext cx="606632" cy="840094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6DCF3922-5814-C8F7-366C-0067798CE9A0}"/>
              </a:ext>
            </a:extLst>
          </p:cNvPr>
          <p:cNvSpPr/>
          <p:nvPr/>
        </p:nvSpPr>
        <p:spPr>
          <a:xfrm>
            <a:off x="1795896" y="3002060"/>
            <a:ext cx="301943" cy="1271368"/>
          </a:xfrm>
          <a:prstGeom prst="up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D06CA8-5FB7-EC92-70F7-369D154B3326}"/>
              </a:ext>
            </a:extLst>
          </p:cNvPr>
          <p:cNvSpPr/>
          <p:nvPr/>
        </p:nvSpPr>
        <p:spPr>
          <a:xfrm>
            <a:off x="737708" y="1613223"/>
            <a:ext cx="2785389" cy="128328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5" y="-679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Part 3: Dashboard &amp; Monitoring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49205-8B96-0DCF-8554-119F52B8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900" y="1688204"/>
            <a:ext cx="1137516" cy="1142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78407B-C093-5A77-439B-358D5DD08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71" y="3429000"/>
            <a:ext cx="4219575" cy="2314575"/>
          </a:xfrm>
          <a:prstGeom prst="rect">
            <a:avLst/>
          </a:prstGeom>
        </p:spPr>
      </p:pic>
      <p:pic>
        <p:nvPicPr>
          <p:cNvPr id="8" name="20240126_203939">
            <a:hlinkClick r:id="" action="ppaction://media"/>
            <a:extLst>
              <a:ext uri="{FF2B5EF4-FFF2-40B4-BE49-F238E27FC236}">
                <a16:creationId xmlns:a16="http://schemas.microsoft.com/office/drawing/2014/main" id="{0E074D4D-B167-FCB0-3D09-2237E1963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5202" y="1569811"/>
            <a:ext cx="7217669" cy="3307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D5366-60DF-59FA-7136-2526ADA14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110" y="5310827"/>
            <a:ext cx="5076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5" y="-679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Part 4: Cloud Database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32D81-9397-363B-0939-166A4322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93" y="1957360"/>
            <a:ext cx="6068582" cy="614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7A1D4-9CCB-F635-6397-1CEAA2C2C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5" y="1164191"/>
            <a:ext cx="4836712" cy="1586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F58BB-20E8-979F-6838-EFDC437D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327" y="543351"/>
            <a:ext cx="5264135" cy="1144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53BD61-D072-D5F8-C45A-6FEA88B9E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676" y="3209982"/>
            <a:ext cx="9387858" cy="27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AA7F-EBD6-AB82-BAE7-5A9CDF74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5" y="25137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Part 4: Cloud Database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7A1D4-9CCB-F635-6397-1CEAA2C2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35" y="996499"/>
            <a:ext cx="3888420" cy="127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ECCD8-D4EF-DB9E-CF91-82769011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90" y="2322062"/>
            <a:ext cx="4109309" cy="2957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C20DAD-506F-F83B-532D-3AE78D94E691}"/>
              </a:ext>
            </a:extLst>
          </p:cNvPr>
          <p:cNvSpPr txBox="1"/>
          <p:nvPr/>
        </p:nvSpPr>
        <p:spPr>
          <a:xfrm>
            <a:off x="2784445" y="5821094"/>
            <a:ext cx="7696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Retrieve temperature data from MongoDB</a:t>
            </a:r>
            <a:endParaRPr lang="en-US" sz="2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6DF50C-4F8C-8438-EFE6-5800F075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915" y="1078216"/>
            <a:ext cx="4857750" cy="1390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CA5AD4-1145-9873-1382-D0764653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817" y="3408073"/>
            <a:ext cx="2271019" cy="16644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4CFED8-75AF-30F9-AF9E-0259C91FA6DD}"/>
              </a:ext>
            </a:extLst>
          </p:cNvPr>
          <p:cNvCxnSpPr>
            <a:cxnSpLocks/>
          </p:cNvCxnSpPr>
          <p:nvPr/>
        </p:nvCxnSpPr>
        <p:spPr>
          <a:xfrm>
            <a:off x="7519386" y="2625555"/>
            <a:ext cx="1136342" cy="803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7B64F9-EEDE-BB9F-09FC-7550923ABC03}"/>
              </a:ext>
            </a:extLst>
          </p:cNvPr>
          <p:cNvCxnSpPr>
            <a:cxnSpLocks/>
          </p:cNvCxnSpPr>
          <p:nvPr/>
        </p:nvCxnSpPr>
        <p:spPr>
          <a:xfrm flipV="1">
            <a:off x="9882325" y="2257980"/>
            <a:ext cx="575570" cy="12519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8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501</Words>
  <Application>Microsoft Office PowerPoint</Application>
  <PresentationFormat>Widescreen</PresentationFormat>
  <Paragraphs>79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Constantia</vt:lpstr>
      <vt:lpstr>Courier New</vt:lpstr>
      <vt:lpstr>Helvetica Neue</vt:lpstr>
      <vt:lpstr>Söhne</vt:lpstr>
      <vt:lpstr>Office Theme</vt:lpstr>
      <vt:lpstr>PowerPoint Presentation</vt:lpstr>
      <vt:lpstr> Applications of Anomaly Detection in IoT Enhancing IoT Security and Efficiency </vt:lpstr>
      <vt:lpstr>System Diagram  Overview of IoT System Components</vt:lpstr>
      <vt:lpstr>Review: Steps for Implementing Anomaly Detection in IoT From Data Collection to Actionable Insights </vt:lpstr>
      <vt:lpstr>Part 1: (Design / Hardware / Sensors)</vt:lpstr>
      <vt:lpstr>Part 2: (Communications) </vt:lpstr>
      <vt:lpstr>Part 3: Dashboard &amp; Monitoring </vt:lpstr>
      <vt:lpstr>Part 4: Cloud Database   </vt:lpstr>
      <vt:lpstr>Part 4: Cloud Database    </vt:lpstr>
      <vt:lpstr>Part 5: Encryption &amp; Decryption    </vt:lpstr>
      <vt:lpstr>PowerPoint Presentation</vt:lpstr>
      <vt:lpstr>PowerPoint Presentation</vt:lpstr>
      <vt:lpstr>Part 6:  (Gateway)</vt:lpstr>
      <vt:lpstr>Part 7: ML Anomaly Detection Unsupervised ML Algorithm</vt:lpstr>
      <vt:lpstr>Part 7: ML Anomaly Detection Unsupervised ML Algorithm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GreenTeam</dc:creator>
  <cp:lastModifiedBy>Arshia Goshtasbi</cp:lastModifiedBy>
  <cp:revision>24</cp:revision>
  <dcterms:created xsi:type="dcterms:W3CDTF">2023-12-30T07:42:43Z</dcterms:created>
  <dcterms:modified xsi:type="dcterms:W3CDTF">2024-01-28T20:24:57Z</dcterms:modified>
</cp:coreProperties>
</file>